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3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1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0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500E5-F141-9A48-AC8C-715338C8D42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CBC1-0C15-2C4F-B00B-08AAD454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image" Target="../media/image12.wm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95" y="-216553"/>
            <a:ext cx="7772400" cy="1470025"/>
          </a:xfrm>
        </p:spPr>
        <p:txBody>
          <a:bodyPr/>
          <a:lstStyle/>
          <a:p>
            <a:r>
              <a:rPr lang="el-GR" dirty="0"/>
              <a:t>Πάσχα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7688" y="991862"/>
            <a:ext cx="329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Τα πάθη του Χριστού</a:t>
            </a:r>
            <a:endParaRPr lang="en-US" sz="2800" dirty="0"/>
          </a:p>
        </p:txBody>
      </p:sp>
      <p:pic>
        <p:nvPicPr>
          <p:cNvPr id="1025" name="Picture 1" descr="sinthes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747" y="1515082"/>
            <a:ext cx="5994447" cy="4451337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04451" y="6225985"/>
            <a:ext cx="239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lassA"/>
                <a:cs typeface="ClassA"/>
              </a:rPr>
              <a:t>Ειδ. Δασκάλα:                          			</a:t>
            </a:r>
          </a:p>
          <a:p>
            <a:r>
              <a:rPr lang="el-GR" dirty="0">
                <a:latin typeface="ClassA"/>
                <a:cs typeface="ClassA"/>
              </a:rPr>
              <a:t>Άντρια Νεοφύτου</a:t>
            </a:r>
            <a:endParaRPr lang="en-US" dirty="0">
              <a:latin typeface="ClassA"/>
              <a:cs typeface="Class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82525" y="165937"/>
            <a:ext cx="329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Τα πάθη του Χριστού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8" y="820851"/>
            <a:ext cx="2181169" cy="27119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82524" y="1307553"/>
            <a:ext cx="6321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Μετά τον μυστικό δείπνο ο Χριστός με τους μαθητές Του πήγε στο </a:t>
            </a:r>
            <a:r>
              <a:rPr lang="el-GR" b="1" dirty="0">
                <a:solidFill>
                  <a:srgbClr val="FF0000"/>
                </a:solidFill>
              </a:rPr>
              <a:t>κήπο της Γεσθημανής </a:t>
            </a:r>
            <a:r>
              <a:rPr lang="el-GR" b="1" dirty="0"/>
              <a:t>να προσευχηθεί.</a:t>
            </a:r>
            <a:endParaRPr lang="en-US" dirty="0"/>
          </a:p>
          <a:p>
            <a:r>
              <a:rPr lang="el-GR" b="1" dirty="0"/>
              <a:t>Σε λίγο ήρθε ο </a:t>
            </a:r>
            <a:r>
              <a:rPr lang="el-GR" b="1" dirty="0">
                <a:solidFill>
                  <a:srgbClr val="FF0000"/>
                </a:solidFill>
              </a:rPr>
              <a:t>Ιούδας</a:t>
            </a:r>
            <a:r>
              <a:rPr lang="el-GR" b="1" dirty="0"/>
              <a:t> με τους στρατιώτες. Φίλησε το Χριστό , για να τους δείξει ποιος ήταν και έφυγε.</a:t>
            </a:r>
            <a:endParaRPr lang="en-US" dirty="0"/>
          </a:p>
          <a:p>
            <a:r>
              <a:rPr lang="el-GR" b="1" dirty="0"/>
              <a:t>Οι στρατιώτες πήραν το Χριστό να τον δικάσουν.</a:t>
            </a:r>
            <a:endParaRPr lang="en-US" dirty="0"/>
          </a:p>
          <a:p>
            <a:r>
              <a:rPr lang="el-GR" b="1" dirty="0"/>
              <a:t>Εκείνοι άφησαν το κόσμο να αποφασίσει.</a:t>
            </a:r>
            <a:endParaRPr lang="en-US" dirty="0"/>
          </a:p>
          <a:p>
            <a:r>
              <a:rPr lang="el-GR" b="1" dirty="0"/>
              <a:t>Ο κόσμος ζήτησε να </a:t>
            </a:r>
            <a:r>
              <a:rPr lang="el-GR" b="1" dirty="0">
                <a:solidFill>
                  <a:srgbClr val="FF0000"/>
                </a:solidFill>
              </a:rPr>
              <a:t>σταυρωθεί</a:t>
            </a:r>
            <a:r>
              <a:rPr lang="el-GR" b="1" dirty="0"/>
              <a:t> ο Χριστός.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9" y="3741355"/>
            <a:ext cx="2540296" cy="29007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713950" y="4319413"/>
            <a:ext cx="6314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Μετά τη δίκη του Χριστού, οι Ρωμαίοι στρατιώτες του φόρεσαν </a:t>
            </a:r>
            <a:r>
              <a:rPr lang="el-GR" b="1" dirty="0">
                <a:solidFill>
                  <a:srgbClr val="FF0000"/>
                </a:solidFill>
              </a:rPr>
              <a:t>κόκκινο μανδύα </a:t>
            </a:r>
            <a:r>
              <a:rPr lang="el-GR" b="1" dirty="0"/>
              <a:t>και </a:t>
            </a:r>
            <a:r>
              <a:rPr lang="el-GR" b="1" dirty="0">
                <a:solidFill>
                  <a:srgbClr val="FF0000"/>
                </a:solidFill>
              </a:rPr>
              <a:t>αγκάθινο στεφάνι</a:t>
            </a:r>
            <a:r>
              <a:rPr lang="el-GR" b="1" dirty="0"/>
              <a:t>. Του φόρτωσαν ένα βαρύ </a:t>
            </a:r>
            <a:r>
              <a:rPr lang="el-GR" b="1" dirty="0">
                <a:solidFill>
                  <a:srgbClr val="FF0000"/>
                </a:solidFill>
              </a:rPr>
              <a:t>ξύλινο σταυρό </a:t>
            </a:r>
            <a:r>
              <a:rPr lang="el-GR" b="1" dirty="0"/>
              <a:t>για να τον ανεβάσει στο </a:t>
            </a:r>
            <a:r>
              <a:rPr lang="el-GR" b="1" dirty="0">
                <a:solidFill>
                  <a:srgbClr val="FF0000"/>
                </a:solidFill>
              </a:rPr>
              <a:t>Γολγοθά</a:t>
            </a:r>
            <a:r>
              <a:rPr lang="el-GR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82525" y="165937"/>
            <a:ext cx="329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Τα πάθη του Χριστού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49" y="689157"/>
            <a:ext cx="2632950" cy="2794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0999" y="1250989"/>
            <a:ext cx="600889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Όταν ο Χριστός πήγε στα Ιεροσόλυμα, ο κόσμος τον υποδέχτηκε με μεγάλη χαρά κρατώντας στα χέρια του κλαδιά </a:t>
            </a:r>
            <a:r>
              <a:rPr lang="el-GR" b="1" dirty="0">
                <a:solidFill>
                  <a:srgbClr val="FF0000"/>
                </a:solidFill>
              </a:rPr>
              <a:t>φοινικιάς και ελιάς</a:t>
            </a:r>
            <a:r>
              <a:rPr lang="el-GR" b="1" dirty="0"/>
              <a:t>. Ο Χριστός καθισμένος πάνω σε ένα γαϊδουράκι ευλογούσε τους ανθρώπους.</a:t>
            </a:r>
            <a:endParaRPr lang="en-US" dirty="0"/>
          </a:p>
          <a:p>
            <a:r>
              <a:rPr lang="el-GR" b="1" dirty="0"/>
              <a:t>Τη μέρα αυτή την ονομάζουμε</a:t>
            </a:r>
            <a:r>
              <a:rPr lang="el-GR" b="1" dirty="0">
                <a:solidFill>
                  <a:srgbClr val="FF0000"/>
                </a:solidFill>
              </a:rPr>
              <a:t> Κυριακή της Ελιάς ή Κυριακή των Βαΐων.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8" y="3694104"/>
            <a:ext cx="2378047" cy="31638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54329" y="4292800"/>
            <a:ext cx="625058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Στο </a:t>
            </a:r>
            <a:r>
              <a:rPr lang="el-GR" b="1" dirty="0">
                <a:solidFill>
                  <a:srgbClr val="FF0000"/>
                </a:solidFill>
              </a:rPr>
              <a:t>Μυστικό Δείπνο </a:t>
            </a:r>
            <a:r>
              <a:rPr lang="el-GR" b="1" dirty="0"/>
              <a:t>ο Χριστός ευλόγησε το ψωμί και το κρασί.</a:t>
            </a:r>
            <a:endParaRPr lang="en-US" dirty="0"/>
          </a:p>
          <a:p>
            <a:pPr lvl="0"/>
            <a:r>
              <a:rPr lang="el-GR" b="1" dirty="0"/>
              <a:t>«Αυτό είναι το σώμα και το αίμα μου» είπε. Πάρτε να φάτε και να πιείτε όλοι από αυτό.</a:t>
            </a:r>
            <a:endParaRPr lang="en-US" dirty="0"/>
          </a:p>
          <a:p>
            <a:r>
              <a:rPr lang="el-GR" b="1" dirty="0"/>
              <a:t>Με αυτό ο Χριστός έδωσε τη Θεία Κοινωνία στην εκκλησία μας. Γι΄ αυτό, όσοι κοινωνούν, βάζουν τον ίδιο το Χριστό μέσα τους.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47" y="223039"/>
            <a:ext cx="1920078" cy="2680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6925" y="673372"/>
            <a:ext cx="65353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Κοντά στο Χριστό ήταν και η Παναγία που έβλεπε με πολύ μεγάλο πόνο τη σταύρωση του παιδιού της.</a:t>
            </a:r>
            <a:endParaRPr lang="en-US" dirty="0"/>
          </a:p>
          <a:p>
            <a:r>
              <a:rPr lang="el-GR" b="1" dirty="0"/>
              <a:t>Όταν ο Χριστός πέθανε, </a:t>
            </a:r>
            <a:r>
              <a:rPr lang="el-GR" b="1" dirty="0">
                <a:solidFill>
                  <a:srgbClr val="FF0000"/>
                </a:solidFill>
              </a:rPr>
              <a:t>ο ουρανός σκοτείνιασε </a:t>
            </a:r>
            <a:r>
              <a:rPr lang="el-GR" b="1" dirty="0"/>
              <a:t>και η γη </a:t>
            </a:r>
            <a:r>
              <a:rPr lang="el-GR" b="1" dirty="0">
                <a:solidFill>
                  <a:srgbClr val="FF0000"/>
                </a:solidFill>
              </a:rPr>
              <a:t>τραντάχτηκε</a:t>
            </a:r>
            <a:r>
              <a:rPr lang="el-GR" b="1" dirty="0"/>
              <a:t>. Τότε οι Ιουδαίοι κατάλαβαν τη μεγάλη αμαρτία που έκαναν και όλοι πίστεψαν ότι ο Χριστός είναι ο γιος του Θεού.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0463"/>
            <a:ext cx="2519244" cy="29765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96779" y="4375520"/>
            <a:ext cx="6052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Οι Ιουδαίοι έβαλαν στρατιώτες να φρουρούν τον τάφο του Χριστού, γιατί φοβόντουσαν ότι οι μαθητές του θα έκλεβαν το σώμα του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394"/>
            <a:ext cx="2225044" cy="32809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5044" y="841251"/>
            <a:ext cx="64263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Τρεις μέρες μετά το θάνατο του Χριστού έγινε η </a:t>
            </a:r>
            <a:r>
              <a:rPr lang="el-GR" b="1" dirty="0">
                <a:solidFill>
                  <a:srgbClr val="FF0000"/>
                </a:solidFill>
              </a:rPr>
              <a:t>Ανάσταση</a:t>
            </a:r>
            <a:r>
              <a:rPr lang="el-GR" b="1" dirty="0"/>
              <a:t>.</a:t>
            </a:r>
            <a:endParaRPr lang="en-US" dirty="0"/>
          </a:p>
          <a:p>
            <a:r>
              <a:rPr lang="el-GR" b="1" dirty="0"/>
              <a:t>Όταν οι μυροφόρες πήγαν να αλείψουν το σώμα του Χριστού  με αρώματα, είδαν ότι ο τάφος ήταν ανοιχτός. Δίπλα στεκόταν ένας άγγελος που τους είπε ότι ο Χριστός αναστήθηκε και έπρεπε να τρέξουν να το πουν στους μαθητές του.</a:t>
            </a:r>
            <a:endParaRPr lang="en-US" dirty="0"/>
          </a:p>
          <a:p>
            <a:r>
              <a:rPr lang="el-GR" b="1" dirty="0"/>
              <a:t>Οι μυροφόρες έφυγαν χαρούμενες για να πουν σε όλους ότι:</a:t>
            </a:r>
            <a:endParaRPr lang="en-US" dirty="0"/>
          </a:p>
          <a:p>
            <a:r>
              <a:rPr lang="el-GR" b="1" dirty="0">
                <a:solidFill>
                  <a:srgbClr val="FF0000"/>
                </a:solidFill>
              </a:rPr>
              <a:t>« Ο Χριστός αναστήθηκε</a:t>
            </a:r>
            <a:r>
              <a:rPr lang="el-GR" b="1" dirty="0"/>
              <a:t>»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37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Για να δούμε τι μπορείς να θυμηθείς;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77736" y="1565871"/>
            <a:ext cx="3366750" cy="32247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Ο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Χριστός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π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ήγε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	</a:t>
            </a:r>
            <a:r>
              <a:rPr lang="el-GR" sz="1600" b="1" dirty="0">
                <a:latin typeface="+mn-lt"/>
                <a:ea typeface="ÇlÇr ñæí©" charset="0"/>
              </a:rPr>
              <a:t>                       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Η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Κυρι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κή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των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Β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ΐων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ονομάζετ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Ο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κόσμος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         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	</a:t>
            </a:r>
            <a:r>
              <a:rPr kumimoji="0" lang="el-GR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                     </a:t>
            </a:r>
            <a:r>
              <a:rPr kumimoji="0" lang="el-GR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        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Ο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Χριστός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θότ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ν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      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	</a:t>
            </a:r>
            <a:r>
              <a:rPr kumimoji="0" lang="el-GR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 </a:t>
            </a:r>
            <a:r>
              <a:rPr kumimoji="0" lang="el-GR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Οι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άνθρω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π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οι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κρ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τούσ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ν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στ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     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 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χέρι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τους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42358" y="1563715"/>
            <a:ext cx="3679453" cy="322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1600" b="1" dirty="0">
                <a:latin typeface="+mn-lt"/>
                <a:ea typeface="ÇlÇr ñæí©" charset="0"/>
                <a:sym typeface="Wingdings"/>
              </a:rPr>
              <a:t> 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τον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υ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π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οδέχτηκε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με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χ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ρά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1600" b="1" dirty="0">
                <a:latin typeface="+mn-lt"/>
                <a:ea typeface="ÇlÇr ñæí©" charset="0"/>
                <a:sym typeface="Wingdings"/>
              </a:rPr>
              <a:t> 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κλ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διά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ελιάς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φοινικιάς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π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άνω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σε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έν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γ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ϊδουράκι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1600" b="1" dirty="0">
                <a:latin typeface="+mn-lt"/>
                <a:ea typeface="ÇlÇr ñæí©" charset="0"/>
                <a:sym typeface="Wingdings"/>
              </a:rPr>
              <a:t>  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στ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Ιεροσόλυμ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α.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1600" b="1" dirty="0">
                <a:latin typeface="+mn-lt"/>
                <a:ea typeface="ÇlÇr ñæí©" charset="0"/>
                <a:sym typeface="Wingdings"/>
              </a:rPr>
              <a:t> 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Κυρι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κή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της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Ελιάς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ή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Κυρι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κή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 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των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Β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α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ΐων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95998" y="1960415"/>
            <a:ext cx="1118194" cy="1477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95998" y="2429810"/>
            <a:ext cx="1118194" cy="1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95998" y="1960415"/>
            <a:ext cx="1118194" cy="95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95998" y="2913011"/>
            <a:ext cx="1118194" cy="524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99364" y="2388393"/>
            <a:ext cx="1270048" cy="1504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927" y="652278"/>
            <a:ext cx="61487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Ο σταυρός που σταύρωσαν το Χριστό ήταν -----------.</a:t>
            </a:r>
            <a:endParaRPr lang="en-US" dirty="0"/>
          </a:p>
          <a:p>
            <a:r>
              <a:rPr lang="el-GR" b="1" dirty="0"/>
              <a:t> </a:t>
            </a:r>
            <a:endParaRPr lang="en-US" dirty="0"/>
          </a:p>
          <a:p>
            <a:r>
              <a:rPr lang="el-GR" b="1" dirty="0"/>
              <a:t>Το στεφάνι που του φόρεσαν στο κεφάλι ήταν ---------.</a:t>
            </a:r>
            <a:endParaRPr lang="en-US" dirty="0"/>
          </a:p>
          <a:p>
            <a:r>
              <a:rPr lang="el-GR" b="1" dirty="0"/>
              <a:t> </a:t>
            </a:r>
            <a:endParaRPr lang="en-US" dirty="0"/>
          </a:p>
          <a:p>
            <a:r>
              <a:rPr lang="el-GR" b="1" dirty="0"/>
              <a:t>Ο μανδύας του Χριστού ήταν ----------------------.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92441" y="466272"/>
            <a:ext cx="1033944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l-GR" b="1" dirty="0"/>
              <a:t>κόκκινος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425603" y="1021610"/>
            <a:ext cx="1100782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l-GR" b="1" dirty="0"/>
              <a:t>αγκάθινο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492441" y="1574282"/>
            <a:ext cx="905228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l-GR" b="1" dirty="0"/>
              <a:t>ξύλινος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9185" y="492529"/>
            <a:ext cx="905228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ξύλινος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0299" y="1035938"/>
            <a:ext cx="1100782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αγκάθινο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1966" y="1609690"/>
            <a:ext cx="1033944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κόκκινος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31813" y="2974974"/>
            <a:ext cx="3505200" cy="33480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«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Χριστός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νέστη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»     </a:t>
            </a:r>
            <a:r>
              <a:rPr kumimoji="0" 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	    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                        </a:t>
            </a:r>
          </a:p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Ο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Χριστός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π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ηγ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ίνει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στ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Ιεροσόλυμ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 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ÇlÇr ñæí©" charset="0"/>
            </a:endParaRPr>
          </a:p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Ο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άγγελος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εί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π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ε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στις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μυροφόρες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ότι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 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</a:p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Η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Μεγάλη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Ε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β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δομάδ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λέγετ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ι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        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ÇlÇr ñæí©" charset="0"/>
            </a:endParaRPr>
          </a:p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Την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Κυρι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κή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του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Πάσχ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             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</a:p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Οι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μυροφόρες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έφυγ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ν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               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649185" y="2974974"/>
            <a:ext cx="3713601" cy="33480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«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Ο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Χριστός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ν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στήθηκε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»</a:t>
            </a:r>
          </a:p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1400" b="1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χ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ρούμενες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ÇlÇr ñæí©" charset="0"/>
            </a:endParaRPr>
          </a:p>
          <a:p>
            <a:pPr lvl="0" defTabSz="914400">
              <a:lnSpc>
                <a:spcPct val="200000"/>
              </a:lnSpc>
            </a:pP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«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Αληθώς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νέστη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»</a:t>
            </a:r>
          </a:p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1400" b="1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την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Κυρι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κή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των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Β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ΐων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ÇlÇr ñæí©" charset="0"/>
            </a:endParaRPr>
          </a:p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1400" b="1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γίνετ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ι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η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νάστ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ση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ÇlÇr ñæí©" charset="0"/>
            </a:endParaRPr>
          </a:p>
          <a:p>
            <a:pPr lvl="0" defTabSz="914400">
              <a:lnSpc>
                <a:spcPct val="200000"/>
              </a:lnSpc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lang="en-US" sz="1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1400" b="1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κ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ι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Ε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β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δομάδ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των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Π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α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ÇlÇr ñæí©" charset="0"/>
              </a:rPr>
              <a:t>θών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54924" y="3285766"/>
            <a:ext cx="1118194" cy="911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54924" y="3713743"/>
            <a:ext cx="1141873" cy="870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54924" y="3285766"/>
            <a:ext cx="1118194" cy="911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78603" y="4584042"/>
            <a:ext cx="1118194" cy="883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54924" y="5025825"/>
            <a:ext cx="1118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54924" y="3713743"/>
            <a:ext cx="1141873" cy="1740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GAR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" y="711200"/>
            <a:ext cx="2280817" cy="105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JSSR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77" y="3225124"/>
            <a:ext cx="1347377" cy="246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ALVARY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746" y="439983"/>
            <a:ext cx="1934158" cy="172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RESURR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191" y="3524732"/>
            <a:ext cx="1609713" cy="237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3704" y="2211384"/>
            <a:ext cx="1887656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3200" dirty="0"/>
              <a:t>Ανάσταση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15800" y="4729029"/>
            <a:ext cx="299893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3200" dirty="0"/>
              <a:t>Ξύλινος σταυρός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02200" y="1003588"/>
            <a:ext cx="320973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3200" dirty="0"/>
              <a:t>Αγκάθινο στεφάνι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12995" y="3225124"/>
            <a:ext cx="210746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3200" dirty="0"/>
              <a:t>Γαϊδουράκι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44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re It I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re It I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re It I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re It I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547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ClassA</vt:lpstr>
      <vt:lpstr>Comic Sans MS</vt:lpstr>
      <vt:lpstr>Wingdings</vt:lpstr>
      <vt:lpstr>Office Theme</vt:lpstr>
      <vt:lpstr>Πάσχα</vt:lpstr>
      <vt:lpstr>PowerPoint Presentation</vt:lpstr>
      <vt:lpstr>PowerPoint Presentation</vt:lpstr>
      <vt:lpstr>PowerPoint Presentation</vt:lpstr>
      <vt:lpstr>PowerPoint Presentation</vt:lpstr>
      <vt:lpstr>Για να δούμε τι μπορείς να θυμηθείς;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25η Μαρτίου</dc:title>
  <dc:creator>Andria Neophytou</dc:creator>
  <cp:lastModifiedBy>Μαρία Χριστοφόρου</cp:lastModifiedBy>
  <cp:revision>17</cp:revision>
  <dcterms:created xsi:type="dcterms:W3CDTF">2015-03-20T10:09:45Z</dcterms:created>
  <dcterms:modified xsi:type="dcterms:W3CDTF">2020-04-04T19:06:04Z</dcterms:modified>
</cp:coreProperties>
</file>